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0" r:id="rId2"/>
    <p:sldId id="323" r:id="rId3"/>
    <p:sldId id="330" r:id="rId4"/>
    <p:sldId id="326" r:id="rId5"/>
    <p:sldId id="327" r:id="rId6"/>
    <p:sldId id="332" r:id="rId7"/>
    <p:sldId id="331" r:id="rId8"/>
    <p:sldId id="328" r:id="rId9"/>
    <p:sldId id="329" r:id="rId10"/>
    <p:sldId id="320" r:id="rId11"/>
    <p:sldId id="322" r:id="rId12"/>
  </p:sldIdLst>
  <p:sldSz cx="9144000" cy="6858000" type="screen4x3"/>
  <p:notesSz cx="6724650" cy="97742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ssen, Paul" initials="P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52"/>
    <a:srgbClr val="086788"/>
    <a:srgbClr val="1BAABF"/>
    <a:srgbClr val="58A9F2"/>
    <a:srgbClr val="8CABEE"/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1657" autoAdjust="0"/>
  </p:normalViewPr>
  <p:slideViewPr>
    <p:cSldViewPr>
      <p:cViewPr varScale="1">
        <p:scale>
          <a:sx n="76" d="100"/>
          <a:sy n="76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D917-80CA-4A2C-BC17-05142D363CC0}" type="datetimeFigureOut">
              <a:rPr lang="nl-NL" smtClean="0"/>
              <a:t>20-3-2019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DF6-7F37-4B41-83C3-8EB42FF2F1C6}" type="slidenum">
              <a:rPr lang="nl-NL" smtClean="0"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D917-80CA-4A2C-BC17-05142D363CC0}" type="datetimeFigureOut">
              <a:rPr lang="nl-NL" smtClean="0"/>
              <a:t>20-3-2019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DF6-7F37-4B41-83C3-8EB42FF2F1C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D917-80CA-4A2C-BC17-05142D363CC0}" type="datetimeFigureOut">
              <a:rPr lang="nl-NL" smtClean="0"/>
              <a:t>20-3-2019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DF6-7F37-4B41-83C3-8EB42FF2F1C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D917-80CA-4A2C-BC17-05142D363CC0}" type="datetimeFigureOut">
              <a:rPr lang="nl-NL" smtClean="0"/>
              <a:t>20-3-2019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DF6-7F37-4B41-83C3-8EB42FF2F1C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D917-80CA-4A2C-BC17-05142D363CC0}" type="datetimeFigureOut">
              <a:rPr lang="nl-NL" smtClean="0"/>
              <a:t>20-3-2019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DF6-7F37-4B41-83C3-8EB42FF2F1C6}" type="slidenum">
              <a:rPr lang="nl-NL" smtClean="0"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D917-80CA-4A2C-BC17-05142D363CC0}" type="datetimeFigureOut">
              <a:rPr lang="nl-NL" smtClean="0"/>
              <a:t>20-3-2019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DF6-7F37-4B41-83C3-8EB42FF2F1C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D917-80CA-4A2C-BC17-05142D363CC0}" type="datetimeFigureOut">
              <a:rPr lang="nl-NL" smtClean="0"/>
              <a:t>20-3-2019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DF6-7F37-4B41-83C3-8EB42FF2F1C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D917-80CA-4A2C-BC17-05142D363CC0}" type="datetimeFigureOut">
              <a:rPr lang="nl-NL" smtClean="0"/>
              <a:t>20-3-2019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DF6-7F37-4B41-83C3-8EB42FF2F1C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D917-80CA-4A2C-BC17-05142D363CC0}" type="datetimeFigureOut">
              <a:rPr lang="nl-NL" smtClean="0"/>
              <a:t>20-3-2019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DF6-7F37-4B41-83C3-8EB42FF2F1C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D917-80CA-4A2C-BC17-05142D363CC0}" type="datetimeFigureOut">
              <a:rPr lang="nl-NL" smtClean="0"/>
              <a:t>20-3-2019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DF6-7F37-4B41-83C3-8EB42FF2F1C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D917-80CA-4A2C-BC17-05142D363CC0}" type="datetimeFigureOut">
              <a:rPr lang="nl-NL" smtClean="0"/>
              <a:t>20-3-2019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2DCDF6-7F37-4B41-83C3-8EB42FF2F1C6}" type="slidenum">
              <a:rPr lang="nl-NL" smtClean="0"/>
              <a:t>‹#›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59D917-80CA-4A2C-BC17-05142D363CC0}" type="datetimeFigureOut">
              <a:rPr lang="nl-NL" smtClean="0"/>
              <a:t>20-3-2019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DCDF6-7F37-4B41-83C3-8EB42FF2F1C6}" type="slidenum">
              <a:rPr lang="nl-NL" smtClean="0"/>
              <a:t>‹#›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51648" cy="1828800"/>
          </a:xfrm>
        </p:spPr>
        <p:txBody>
          <a:bodyPr>
            <a:normAutofit/>
          </a:bodyPr>
          <a:lstStyle/>
          <a:p>
            <a:pPr algn="ctr"/>
            <a:endParaRPr lang="nl-NL" sz="8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471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8" name="Picture 2" descr="http://itterenborgharen.nl/wp-content/uploads/2018/08/DJI_0017EDIT-1024x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0" y="-1"/>
            <a:ext cx="9144000" cy="6939137"/>
          </a:xfrm>
          <a:prstGeom prst="rect">
            <a:avLst/>
          </a:prstGeom>
          <a:solidFill>
            <a:srgbClr val="08678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-33164"/>
            <a:ext cx="9144000" cy="980728"/>
          </a:xfrm>
          <a:prstGeom prst="rect">
            <a:avLst/>
          </a:prstGeom>
          <a:solidFill>
            <a:srgbClr val="0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D:\Omgevingsvisie\LOGOOS\Re_ stukje tekst website bij Omgevingsvisie 2025\Logo-+-Naam-OBI-2025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120680" cy="20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971600" y="167198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Bewonersavond 20 maart 2019</a:t>
            </a:r>
          </a:p>
        </p:txBody>
      </p:sp>
    </p:spTree>
    <p:extLst>
      <p:ext uri="{BB962C8B-B14F-4D97-AF65-F5344CB8AC3E}">
        <p14:creationId xmlns:p14="http://schemas.microsoft.com/office/powerpoint/2010/main" val="192028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471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0" y="-81137"/>
            <a:ext cx="9144000" cy="6939137"/>
          </a:xfrm>
          <a:prstGeom prst="rect">
            <a:avLst/>
          </a:prstGeom>
          <a:solidFill>
            <a:srgbClr val="08678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-81139"/>
            <a:ext cx="9144000" cy="1565921"/>
          </a:xfrm>
          <a:prstGeom prst="rect">
            <a:avLst/>
          </a:prstGeom>
          <a:solidFill>
            <a:srgbClr val="0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7FE40-A6E1-4610-ABF4-171E7115B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836002"/>
            <a:ext cx="2471767" cy="847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ED3EB5-79F2-4C16-AFF3-76D0367405E0}"/>
              </a:ext>
            </a:extLst>
          </p:cNvPr>
          <p:cNvSpPr txBox="1"/>
          <p:nvPr/>
        </p:nvSpPr>
        <p:spPr>
          <a:xfrm>
            <a:off x="755576" y="10165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Spelregels – </a:t>
            </a:r>
          </a:p>
          <a:p>
            <a:r>
              <a:rPr lang="nl-NL" sz="36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Centrale vragen per thema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1E5E0-E300-42CA-ADDF-10C0404015BB}"/>
              </a:ext>
            </a:extLst>
          </p:cNvPr>
          <p:cNvSpPr txBox="1"/>
          <p:nvPr/>
        </p:nvSpPr>
        <p:spPr>
          <a:xfrm>
            <a:off x="755576" y="1859898"/>
            <a:ext cx="72728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Groen</a:t>
            </a:r>
            <a:r>
              <a:rPr lang="nl-NL" sz="3200" dirty="0">
                <a:latin typeface="Arial Rounded MT Bold" panose="020F0704030504030204" pitchFamily="34" charset="0"/>
              </a:rPr>
              <a:t>: wat gaat goed en moeten we versterken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Rood</a:t>
            </a:r>
            <a:r>
              <a:rPr lang="nl-NL" sz="3200" dirty="0">
                <a:latin typeface="Arial Rounded MT Bold" panose="020F0704030504030204" pitchFamily="34" charset="0"/>
              </a:rPr>
              <a:t>: waar zitten knelpunten en hoe deze verbeteren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Blauw</a:t>
            </a:r>
            <a:r>
              <a:rPr lang="nl-NL" sz="3200" dirty="0">
                <a:latin typeface="Arial Rounded MT Bold" panose="020F0704030504030204" pitchFamily="34" charset="0"/>
              </a:rPr>
              <a:t>: het </a:t>
            </a:r>
            <a:r>
              <a:rPr lang="nl-NL" sz="3200" dirty="0" err="1">
                <a:latin typeface="Arial Rounded MT Bold" panose="020F0704030504030204" pitchFamily="34" charset="0"/>
              </a:rPr>
              <a:t>dromenlab</a:t>
            </a:r>
            <a:r>
              <a:rPr lang="nl-NL" sz="3200" dirty="0">
                <a:latin typeface="Arial Rounded MT Bold" panose="020F0704030504030204" pitchFamily="34" charset="0"/>
              </a:rPr>
              <a:t>, hoe zien wij onze toekomst</a:t>
            </a:r>
          </a:p>
          <a:p>
            <a:r>
              <a:rPr lang="nl-NL" sz="3200" dirty="0">
                <a:latin typeface="Arial Rounded MT Bold" panose="020F07040305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707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471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0" y="-81137"/>
            <a:ext cx="9144000" cy="6939137"/>
          </a:xfrm>
          <a:prstGeom prst="rect">
            <a:avLst/>
          </a:prstGeom>
          <a:solidFill>
            <a:srgbClr val="08678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-81139"/>
            <a:ext cx="9144000" cy="1238871"/>
          </a:xfrm>
          <a:prstGeom prst="rect">
            <a:avLst/>
          </a:prstGeom>
          <a:solidFill>
            <a:srgbClr val="0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7FE40-A6E1-4610-ABF4-171E7115B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836002"/>
            <a:ext cx="2471767" cy="847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ED3EB5-79F2-4C16-AFF3-76D0367405E0}"/>
              </a:ext>
            </a:extLst>
          </p:cNvPr>
          <p:cNvSpPr txBox="1"/>
          <p:nvPr/>
        </p:nvSpPr>
        <p:spPr>
          <a:xfrm>
            <a:off x="755576" y="10165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Het gaat niet vanzelf</a:t>
            </a:r>
          </a:p>
          <a:p>
            <a:r>
              <a:rPr lang="nl-NL" sz="3600" dirty="0" err="1">
                <a:solidFill>
                  <a:srgbClr val="FF8552"/>
                </a:solidFill>
                <a:latin typeface="Arial Rounded MT Bold" panose="020F0704030504030204" pitchFamily="34" charset="0"/>
              </a:rPr>
              <a:t>Aon</a:t>
            </a:r>
            <a:r>
              <a:rPr lang="nl-NL" sz="36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 de </a:t>
            </a:r>
            <a:r>
              <a:rPr lang="nl-NL" sz="3600" dirty="0" err="1">
                <a:solidFill>
                  <a:srgbClr val="FF8552"/>
                </a:solidFill>
                <a:latin typeface="Arial Rounded MT Bold" panose="020F0704030504030204" pitchFamily="34" charset="0"/>
              </a:rPr>
              <a:t>geng</a:t>
            </a:r>
            <a:r>
              <a:rPr lang="nl-NL" sz="36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B3B48A10-E545-4B93-949E-1BC24CBAA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0" y="1714498"/>
            <a:ext cx="9144000" cy="5143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36DBA7-0BEA-47AA-88DD-36B2F3FC5B70}"/>
              </a:ext>
            </a:extLst>
          </p:cNvPr>
          <p:cNvSpPr txBox="1"/>
          <p:nvPr/>
        </p:nvSpPr>
        <p:spPr>
          <a:xfrm>
            <a:off x="6276372" y="6069028"/>
            <a:ext cx="353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(EN HAARE)</a:t>
            </a:r>
          </a:p>
        </p:txBody>
      </p:sp>
    </p:spTree>
    <p:extLst>
      <p:ext uri="{BB962C8B-B14F-4D97-AF65-F5344CB8AC3E}">
        <p14:creationId xmlns:p14="http://schemas.microsoft.com/office/powerpoint/2010/main" val="147038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471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0" y="-81139"/>
            <a:ext cx="9144000" cy="6939137"/>
          </a:xfrm>
          <a:prstGeom prst="rect">
            <a:avLst/>
          </a:prstGeom>
          <a:solidFill>
            <a:srgbClr val="08678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-81139"/>
            <a:ext cx="9144000" cy="1565921"/>
          </a:xfrm>
          <a:prstGeom prst="rect">
            <a:avLst/>
          </a:prstGeom>
          <a:solidFill>
            <a:srgbClr val="0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7FE40-A6E1-4610-ABF4-171E7115B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836002"/>
            <a:ext cx="2471767" cy="847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ED3EB5-79F2-4C16-AFF3-76D0367405E0}"/>
              </a:ext>
            </a:extLst>
          </p:cNvPr>
          <p:cNvSpPr txBox="1"/>
          <p:nvPr/>
        </p:nvSpPr>
        <p:spPr>
          <a:xfrm>
            <a:off x="755576" y="22860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Programma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1E5E0-E300-42CA-ADDF-10C0404015BB}"/>
              </a:ext>
            </a:extLst>
          </p:cNvPr>
          <p:cNvSpPr txBox="1"/>
          <p:nvPr/>
        </p:nvSpPr>
        <p:spPr>
          <a:xfrm>
            <a:off x="613440" y="1628800"/>
            <a:ext cx="79171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Opening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Verwelkoming ‘Special </a:t>
            </a:r>
            <a:r>
              <a:rPr lang="nl-NL" sz="2800" dirty="0" err="1">
                <a:latin typeface="Arial Rounded MT Bold" panose="020F0704030504030204" pitchFamily="34" charset="0"/>
              </a:rPr>
              <a:t>guests</a:t>
            </a:r>
            <a:r>
              <a:rPr lang="nl-NL" sz="2800" dirty="0">
                <a:latin typeface="Arial Rounded MT Bold" panose="020F0704030504030204" pitchFamily="34" charset="0"/>
              </a:rPr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Waarom een omgevingsvisie?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Kort vragenrondje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Thema tafels, 3 sessies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Afsluiting thema sessies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Pauze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Discussie en debat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Sluiting en borrel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52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4FCC9F4-DE88-4EED-BC6E-E3700D029F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2" t="11898" r="13267" b="5763"/>
          <a:stretch/>
        </p:blipFill>
        <p:spPr>
          <a:xfrm>
            <a:off x="755576" y="212773"/>
            <a:ext cx="6984776" cy="664522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471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0" y="-81139"/>
            <a:ext cx="9144000" cy="6939137"/>
          </a:xfrm>
          <a:prstGeom prst="rect">
            <a:avLst/>
          </a:prstGeom>
          <a:solidFill>
            <a:srgbClr val="08678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-81139"/>
            <a:ext cx="9144000" cy="1565921"/>
          </a:xfrm>
          <a:prstGeom prst="rect">
            <a:avLst/>
          </a:prstGeom>
          <a:solidFill>
            <a:srgbClr val="0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7FE40-A6E1-4610-ABF4-171E7115B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836002"/>
            <a:ext cx="2471767" cy="847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ED3EB5-79F2-4C16-AFF3-76D0367405E0}"/>
              </a:ext>
            </a:extLst>
          </p:cNvPr>
          <p:cNvSpPr txBox="1"/>
          <p:nvPr/>
        </p:nvSpPr>
        <p:spPr>
          <a:xfrm>
            <a:off x="755576" y="21277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Wat is een Omgevingsvisie?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1E5E0-E300-42CA-ADDF-10C0404015BB}"/>
              </a:ext>
            </a:extLst>
          </p:cNvPr>
          <p:cNvSpPr txBox="1"/>
          <p:nvPr/>
        </p:nvSpPr>
        <p:spPr>
          <a:xfrm>
            <a:off x="613440" y="1628800"/>
            <a:ext cx="79171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In een omgevingsvisie staan de ontwikkelingen en ambities voor een grondgebied (hele gemeente)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Geen gedetailleerd plan maar toont beleid voor de lange termijn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Vervangt de structuurvisie (</a:t>
            </a:r>
            <a:r>
              <a:rPr lang="nl-NL" sz="2800" dirty="0" err="1">
                <a:latin typeface="Arial Rounded MT Bold" panose="020F0704030504030204" pitchFamily="34" charset="0"/>
              </a:rPr>
              <a:t>integraler</a:t>
            </a:r>
            <a:r>
              <a:rPr lang="nl-NL" sz="2800" dirty="0">
                <a:latin typeface="Arial Rounded MT Bold" panose="020F07040305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Verplicht voor gemeenten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85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D79B23-E03B-42BD-939B-FC1809AB2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5"/>
          <a:stretch/>
        </p:blipFill>
        <p:spPr>
          <a:xfrm>
            <a:off x="0" y="1383124"/>
            <a:ext cx="9144000" cy="547487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471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0" y="-81138"/>
            <a:ext cx="9144000" cy="6939138"/>
          </a:xfrm>
          <a:prstGeom prst="rect">
            <a:avLst/>
          </a:prstGeom>
          <a:solidFill>
            <a:srgbClr val="08678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-81139"/>
            <a:ext cx="9144000" cy="1565921"/>
          </a:xfrm>
          <a:prstGeom prst="rect">
            <a:avLst/>
          </a:prstGeom>
          <a:solidFill>
            <a:srgbClr val="0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7FE40-A6E1-4610-ABF4-171E7115B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836002"/>
            <a:ext cx="2471767" cy="847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ED3EB5-79F2-4C16-AFF3-76D0367405E0}"/>
              </a:ext>
            </a:extLst>
          </p:cNvPr>
          <p:cNvSpPr txBox="1"/>
          <p:nvPr/>
        </p:nvSpPr>
        <p:spPr>
          <a:xfrm>
            <a:off x="755576" y="10165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Omgevingsvisie Maastricht 2040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1E5E0-E300-42CA-ADDF-10C0404015BB}"/>
              </a:ext>
            </a:extLst>
          </p:cNvPr>
          <p:cNvSpPr txBox="1"/>
          <p:nvPr/>
        </p:nvSpPr>
        <p:spPr>
          <a:xfrm>
            <a:off x="613440" y="1628800"/>
            <a:ext cx="79171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Omgevingsvisie gemeente Maastricht is in de maak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Naar verwachting ontwerpversie in mei gereed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Gebiedsgerichte visie opgebouwd uit een ‘raamwerk’ en ‘gebiedsprofielen’</a:t>
            </a:r>
            <a:endParaRPr lang="nl-NL" sz="2400" dirty="0">
              <a:latin typeface="Arial Rounded MT Bold" panose="020F0704030504030204" pitchFamily="34" charset="0"/>
            </a:endParaRPr>
          </a:p>
          <a:p>
            <a:pPr lvl="1"/>
            <a:endParaRPr lang="nl-NL" sz="2400" dirty="0">
              <a:latin typeface="Arial Rounded MT Bold" panose="020F0704030504030204" pitchFamily="34" charset="0"/>
            </a:endParaRPr>
          </a:p>
          <a:p>
            <a:pPr lvl="1"/>
            <a:endParaRPr lang="nl-NL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471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0" y="-81139"/>
            <a:ext cx="9144000" cy="6939137"/>
          </a:xfrm>
          <a:prstGeom prst="rect">
            <a:avLst/>
          </a:prstGeom>
          <a:solidFill>
            <a:srgbClr val="08678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-81139"/>
            <a:ext cx="9144000" cy="1565921"/>
          </a:xfrm>
          <a:prstGeom prst="rect">
            <a:avLst/>
          </a:prstGeom>
          <a:solidFill>
            <a:srgbClr val="0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7FE40-A6E1-4610-ABF4-171E7115B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836002"/>
            <a:ext cx="2471767" cy="847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ED3EB5-79F2-4C16-AFF3-76D0367405E0}"/>
              </a:ext>
            </a:extLst>
          </p:cNvPr>
          <p:cNvSpPr txBox="1"/>
          <p:nvPr/>
        </p:nvSpPr>
        <p:spPr>
          <a:xfrm>
            <a:off x="755576" y="10165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Omgevingsvisie Maastricht 2040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1E5E0-E300-42CA-ADDF-10C0404015BB}"/>
              </a:ext>
            </a:extLst>
          </p:cNvPr>
          <p:cNvSpPr txBox="1"/>
          <p:nvPr/>
        </p:nvSpPr>
        <p:spPr>
          <a:xfrm>
            <a:off x="613440" y="1628800"/>
            <a:ext cx="7917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NL" sz="2400" dirty="0">
              <a:latin typeface="Arial Rounded MT Bold" panose="020F0704030504030204" pitchFamily="34" charset="0"/>
            </a:endParaRPr>
          </a:p>
          <a:p>
            <a:pPr lvl="1"/>
            <a:endParaRPr lang="nl-NL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0CF635E-0BC9-41E3-93ED-9D25F76C8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4"/>
          <a:stretch/>
        </p:blipFill>
        <p:spPr>
          <a:xfrm>
            <a:off x="4511464" y="-101658"/>
            <a:ext cx="4924156" cy="6936472"/>
          </a:xfrm>
          <a:prstGeom prst="rect">
            <a:avLst/>
          </a:prstGeom>
        </p:spPr>
      </p:pic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5C69208-60EC-44DE-BFA0-1F4C7EA161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100151" y="905005"/>
            <a:ext cx="6990692" cy="497736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F07616A-F843-4212-B468-8C3198786AE6}"/>
              </a:ext>
            </a:extLst>
          </p:cNvPr>
          <p:cNvSpPr/>
          <p:nvPr/>
        </p:nvSpPr>
        <p:spPr>
          <a:xfrm>
            <a:off x="6273513" y="41930"/>
            <a:ext cx="2160240" cy="21752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867323-5250-41CA-A64A-7E028F687018}"/>
              </a:ext>
            </a:extLst>
          </p:cNvPr>
          <p:cNvSpPr txBox="1"/>
          <p:nvPr/>
        </p:nvSpPr>
        <p:spPr>
          <a:xfrm>
            <a:off x="557301" y="78473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 Rounded MT Bold" panose="020F0704030504030204" pitchFamily="34" charset="0"/>
              </a:rPr>
              <a:t>Omgevingsvisie </a:t>
            </a:r>
          </a:p>
          <a:p>
            <a:r>
              <a:rPr lang="nl-NL" sz="3200" dirty="0">
                <a:latin typeface="Arial Rounded MT Bold" panose="020F0704030504030204" pitchFamily="34" charset="0"/>
              </a:rPr>
              <a:t>Maastricht 2040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EC279-89A0-4FB3-9C1E-D4909EFAF061}"/>
              </a:ext>
            </a:extLst>
          </p:cNvPr>
          <p:cNvSpPr txBox="1"/>
          <p:nvPr/>
        </p:nvSpPr>
        <p:spPr>
          <a:xfrm>
            <a:off x="372041" y="6078607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86788"/>
                </a:solidFill>
                <a:latin typeface="Arial Rounded MT Bold" panose="020F0704030504030204" pitchFamily="34" charset="0"/>
              </a:rPr>
              <a:t>Raamwerk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97459B-04BD-4F94-89F2-5070F9FA6115}"/>
              </a:ext>
            </a:extLst>
          </p:cNvPr>
          <p:cNvSpPr txBox="1"/>
          <p:nvPr/>
        </p:nvSpPr>
        <p:spPr>
          <a:xfrm>
            <a:off x="5193393" y="60554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86788"/>
                </a:solidFill>
                <a:latin typeface="Arial Rounded MT Bold" panose="020F0704030504030204" pitchFamily="34" charset="0"/>
              </a:rPr>
              <a:t>Gebiedsprofielen</a:t>
            </a:r>
          </a:p>
        </p:txBody>
      </p:sp>
    </p:spTree>
    <p:extLst>
      <p:ext uri="{BB962C8B-B14F-4D97-AF65-F5344CB8AC3E}">
        <p14:creationId xmlns:p14="http://schemas.microsoft.com/office/powerpoint/2010/main" val="106009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471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0" y="-81139"/>
            <a:ext cx="9144000" cy="6939137"/>
          </a:xfrm>
          <a:prstGeom prst="rect">
            <a:avLst/>
          </a:prstGeom>
          <a:solidFill>
            <a:srgbClr val="08678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-81139"/>
            <a:ext cx="9144000" cy="1565921"/>
          </a:xfrm>
          <a:prstGeom prst="rect">
            <a:avLst/>
          </a:prstGeom>
          <a:solidFill>
            <a:srgbClr val="0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7FE40-A6E1-4610-ABF4-171E7115B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836002"/>
            <a:ext cx="2471767" cy="847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ED3EB5-79F2-4C16-AFF3-76D0367405E0}"/>
              </a:ext>
            </a:extLst>
          </p:cNvPr>
          <p:cNvSpPr txBox="1"/>
          <p:nvPr/>
        </p:nvSpPr>
        <p:spPr>
          <a:xfrm>
            <a:off x="755576" y="10165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(concept) Gebiedsprofielen </a:t>
            </a:r>
          </a:p>
          <a:p>
            <a:r>
              <a:rPr lang="nl-NL" sz="32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Borgharen – Itteren: </a:t>
            </a:r>
            <a:r>
              <a:rPr lang="nl-NL" sz="3200" i="1" dirty="0">
                <a:solidFill>
                  <a:srgbClr val="FF8552"/>
                </a:solidFill>
                <a:latin typeface="Arial Rounded MT Bold" panose="020F0704030504030204" pitchFamily="34" charset="0"/>
              </a:rPr>
              <a:t>Dorpen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1E5E0-E300-42CA-ADDF-10C0404015BB}"/>
              </a:ext>
            </a:extLst>
          </p:cNvPr>
          <p:cNvSpPr txBox="1"/>
          <p:nvPr/>
        </p:nvSpPr>
        <p:spPr>
          <a:xfrm>
            <a:off x="613440" y="1628800"/>
            <a:ext cx="79171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Rustig wonen in een landschappelijke ligging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Dagelijkse voorzieningen voorbij loopafstand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Aantrekkelijke en veilige routes richting stad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Hoge kwaliteit openbare ruimte meer ruimte voor groen, water en beweging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Aantrekkelijke fiets- en wandelroutes voor bewoners en toeristen</a:t>
            </a:r>
          </a:p>
          <a:p>
            <a:pPr lvl="1"/>
            <a:endParaRPr lang="nl-NL" sz="2400" dirty="0">
              <a:latin typeface="Arial Rounded MT Bold" panose="020F0704030504030204" pitchFamily="34" charset="0"/>
            </a:endParaRPr>
          </a:p>
          <a:p>
            <a:pPr lvl="1"/>
            <a:endParaRPr lang="nl-NL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9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EDEB59-9571-40A1-96F7-153DC6D76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" t="3147" r="-112" b="14093"/>
          <a:stretch/>
        </p:blipFill>
        <p:spPr>
          <a:xfrm>
            <a:off x="10220" y="1484782"/>
            <a:ext cx="9144000" cy="537321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471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0" y="-81139"/>
            <a:ext cx="9144000" cy="6939137"/>
          </a:xfrm>
          <a:prstGeom prst="rect">
            <a:avLst/>
          </a:prstGeom>
          <a:solidFill>
            <a:srgbClr val="08678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-81139"/>
            <a:ext cx="9144000" cy="1565921"/>
          </a:xfrm>
          <a:prstGeom prst="rect">
            <a:avLst/>
          </a:prstGeom>
          <a:solidFill>
            <a:srgbClr val="0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7FE40-A6E1-4610-ABF4-171E7115B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836002"/>
            <a:ext cx="2471767" cy="847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ED3EB5-79F2-4C16-AFF3-76D0367405E0}"/>
              </a:ext>
            </a:extLst>
          </p:cNvPr>
          <p:cNvSpPr txBox="1"/>
          <p:nvPr/>
        </p:nvSpPr>
        <p:spPr>
          <a:xfrm>
            <a:off x="755576" y="10165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Waarom een (eigen)Omgevingsvisie Borgharen Itteren?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1E5E0-E300-42CA-ADDF-10C0404015BB}"/>
              </a:ext>
            </a:extLst>
          </p:cNvPr>
          <p:cNvSpPr txBox="1"/>
          <p:nvPr/>
        </p:nvSpPr>
        <p:spPr>
          <a:xfrm>
            <a:off x="613440" y="1628800"/>
            <a:ext cx="79171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Recreatievisie 2014; </a:t>
            </a:r>
          </a:p>
          <a:p>
            <a:r>
              <a:rPr lang="nl-NL" sz="2800" dirty="0">
                <a:latin typeface="Arial Rounded MT Bold" panose="020F0704030504030204" pitchFamily="34" charset="0"/>
              </a:rPr>
              <a:t>	</a:t>
            </a:r>
            <a:r>
              <a:rPr lang="nl-NL" sz="2400" dirty="0">
                <a:latin typeface="Arial Rounded MT Bold" panose="020F0704030504030204" pitchFamily="34" charset="0"/>
              </a:rPr>
              <a:t>prima basis als visie van bewoners</a:t>
            </a:r>
          </a:p>
          <a:p>
            <a:r>
              <a:rPr lang="nl-NL" sz="2800" dirty="0">
                <a:latin typeface="Arial Rounded MT Bold" panose="020F07040305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Participatie vormt een belangrijk onderdeel van de Omgevingswet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Input voor gemeentelijke visie</a:t>
            </a:r>
          </a:p>
          <a:p>
            <a:endParaRPr lang="nl-NL" sz="28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Arial Rounded MT Bold" panose="020F0704030504030204" pitchFamily="34" charset="0"/>
              </a:rPr>
              <a:t>Veel lokale kennis aanwezig </a:t>
            </a:r>
          </a:p>
          <a:p>
            <a:r>
              <a:rPr lang="nl-NL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 </a:t>
            </a:r>
            <a:endParaRPr lang="nl-NL" sz="2800" dirty="0">
              <a:latin typeface="Arial Rounded MT Bold" panose="020F07040305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86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471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0" y="-81139"/>
            <a:ext cx="9144000" cy="6939137"/>
          </a:xfrm>
          <a:prstGeom prst="rect">
            <a:avLst/>
          </a:prstGeom>
          <a:solidFill>
            <a:srgbClr val="08678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-81139"/>
            <a:ext cx="9144000" cy="1565921"/>
          </a:xfrm>
          <a:prstGeom prst="rect">
            <a:avLst/>
          </a:prstGeom>
          <a:solidFill>
            <a:srgbClr val="0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7FE40-A6E1-4610-ABF4-171E7115B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836002"/>
            <a:ext cx="2471767" cy="847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ED3EB5-79F2-4C16-AFF3-76D0367405E0}"/>
              </a:ext>
            </a:extLst>
          </p:cNvPr>
          <p:cNvSpPr txBox="1"/>
          <p:nvPr/>
        </p:nvSpPr>
        <p:spPr>
          <a:xfrm>
            <a:off x="755576" y="10165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8552"/>
                </a:solidFill>
                <a:latin typeface="Arial Rounded MT Bold" panose="020F0704030504030204" pitchFamily="34" charset="0"/>
              </a:rPr>
              <a:t>Waarom een Omgevingsvisie Borgharen Itteren?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F7160-1613-4844-8029-243EBEF28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" y="1565921"/>
            <a:ext cx="3210547" cy="1931306"/>
          </a:xfrm>
          <a:prstGeom prst="rect">
            <a:avLst/>
          </a:prstGeom>
        </p:spPr>
      </p:pic>
      <p:pic>
        <p:nvPicPr>
          <p:cNvPr id="13" name="Picture 12" descr="A bridge over a body of water&#10;&#10;Description automatically generated">
            <a:extLst>
              <a:ext uri="{FF2B5EF4-FFF2-40B4-BE49-F238E27FC236}">
                <a16:creationId xmlns:a16="http://schemas.microsoft.com/office/drawing/2014/main" id="{A57FC55C-2168-4411-B0E8-54F0A934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22" y="3796836"/>
            <a:ext cx="4592757" cy="1928840"/>
          </a:xfrm>
          <a:prstGeom prst="rect">
            <a:avLst/>
          </a:prstGeom>
        </p:spPr>
      </p:pic>
      <p:pic>
        <p:nvPicPr>
          <p:cNvPr id="15" name="Picture 14" descr="A large body of water&#10;&#10;Description automatically generated">
            <a:extLst>
              <a:ext uri="{FF2B5EF4-FFF2-40B4-BE49-F238E27FC236}">
                <a16:creationId xmlns:a16="http://schemas.microsoft.com/office/drawing/2014/main" id="{996FEAA3-EAB4-4962-8115-63B017C62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39" y="4681215"/>
            <a:ext cx="3003478" cy="2000531"/>
          </a:xfrm>
          <a:prstGeom prst="rect">
            <a:avLst/>
          </a:prstGeom>
        </p:spPr>
      </p:pic>
      <p:pic>
        <p:nvPicPr>
          <p:cNvPr id="17" name="Picture 16" descr="A group of people riding on the back of a bicycle&#10;&#10;Description automatically generated">
            <a:extLst>
              <a:ext uri="{FF2B5EF4-FFF2-40B4-BE49-F238E27FC236}">
                <a16:creationId xmlns:a16="http://schemas.microsoft.com/office/drawing/2014/main" id="{A1A1EEC9-39D2-4426-B0C8-B8599CC6F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" y="3819294"/>
            <a:ext cx="2926080" cy="1935480"/>
          </a:xfrm>
          <a:prstGeom prst="rect">
            <a:avLst/>
          </a:prstGeom>
        </p:spPr>
      </p:pic>
      <p:pic>
        <p:nvPicPr>
          <p:cNvPr id="19" name="Picture 18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ED27B43-043E-4A6B-8ECA-99BA1833C5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594102"/>
            <a:ext cx="2926080" cy="1950720"/>
          </a:xfrm>
          <a:prstGeom prst="rect">
            <a:avLst/>
          </a:prstGeom>
        </p:spPr>
      </p:pic>
      <p:pic>
        <p:nvPicPr>
          <p:cNvPr id="4" name="Picture 3" descr="A picture containing person, woman, cellphone, phone&#10;&#10;Description automatically generated">
            <a:extLst>
              <a:ext uri="{FF2B5EF4-FFF2-40B4-BE49-F238E27FC236}">
                <a16:creationId xmlns:a16="http://schemas.microsoft.com/office/drawing/2014/main" id="{E0C14364-F132-4FDB-BA3C-E4E2C2571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69" y="1971186"/>
            <a:ext cx="4245264" cy="23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3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471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0" y="-81139"/>
            <a:ext cx="9144000" cy="6939137"/>
          </a:xfrm>
          <a:prstGeom prst="rect">
            <a:avLst/>
          </a:prstGeom>
          <a:solidFill>
            <a:srgbClr val="08678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-81139"/>
            <a:ext cx="9144000" cy="7008375"/>
          </a:xfrm>
          <a:prstGeom prst="rect">
            <a:avLst/>
          </a:prstGeom>
          <a:solidFill>
            <a:srgbClr val="0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7FE40-A6E1-4610-ABF4-171E7115B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836002"/>
            <a:ext cx="2471767" cy="847463"/>
          </a:xfrm>
          <a:prstGeom prst="rect">
            <a:avLst/>
          </a:prstGeom>
        </p:spPr>
      </p:pic>
      <p:pic>
        <p:nvPicPr>
          <p:cNvPr id="13" name="Picture 2" descr="D:\Omgevingsvisie\PDFA3\Visiekaart 11 maart 2019.jpg">
            <a:extLst>
              <a:ext uri="{FF2B5EF4-FFF2-40B4-BE49-F238E27FC236}">
                <a16:creationId xmlns:a16="http://schemas.microsoft.com/office/drawing/2014/main" id="{5C350F14-291C-4655-96A6-25945A1E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-100260"/>
            <a:ext cx="4968616" cy="702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BF85ED-EB29-467D-B221-7B4501BFD8D0}"/>
              </a:ext>
            </a:extLst>
          </p:cNvPr>
          <p:cNvSpPr txBox="1"/>
          <p:nvPr/>
        </p:nvSpPr>
        <p:spPr>
          <a:xfrm>
            <a:off x="5220072" y="277701"/>
            <a:ext cx="338249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 Rounded MT Bold" panose="020F0704030504030204" pitchFamily="34" charset="0"/>
              </a:rPr>
              <a:t>Concept visie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 Rounded MT Bold" panose="020F0704030504030204" pitchFamily="34" charset="0"/>
              </a:rPr>
              <a:t>Raamwerk en thema’s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highlight>
                  <a:srgbClr val="FF8552"/>
                </a:highlight>
                <a:latin typeface="Arial Rounded MT Bold" panose="020F0704030504030204" pitchFamily="34" charset="0"/>
              </a:rPr>
              <a:t>Wonen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highlight>
                  <a:srgbClr val="FF8552"/>
                </a:highlight>
                <a:latin typeface="Arial Rounded MT Bold" panose="020F0704030504030204" pitchFamily="34" charset="0"/>
              </a:rPr>
              <a:t>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 Rounded MT Bold" panose="020F0704030504030204" pitchFamily="34" charset="0"/>
              </a:rPr>
              <a:t>Ruimte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highlight>
                  <a:srgbClr val="FF8552"/>
                </a:highlight>
                <a:latin typeface="Arial Rounded MT Bold" panose="020F0704030504030204" pitchFamily="34" charset="0"/>
              </a:rPr>
              <a:t>Verkeer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 Rounded MT Bold" panose="020F0704030504030204" pitchFamily="34" charset="0"/>
              </a:rPr>
              <a:t>Voorzieningen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highlight>
                  <a:srgbClr val="FF8552"/>
                </a:highlight>
                <a:latin typeface="Arial Rounded MT Bold" panose="020F0704030504030204" pitchFamily="34" charset="0"/>
              </a:rPr>
              <a:t>Recreatie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highlight>
                  <a:srgbClr val="FF8552"/>
                </a:highlight>
                <a:latin typeface="Arial Rounded MT Bold" panose="020F0704030504030204" pitchFamily="34" charset="0"/>
              </a:rPr>
              <a:t>Natuur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highlight>
                  <a:srgbClr val="FF8552"/>
                </a:highlight>
                <a:latin typeface="Arial Rounded MT Bold" panose="020F0704030504030204" pitchFamily="34" charset="0"/>
              </a:rPr>
              <a:t>Samenleving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highlight>
                  <a:srgbClr val="FF0000"/>
                </a:highlight>
                <a:latin typeface="Arial Rounded MT Bold" panose="020F0704030504030204" pitchFamily="34" charset="0"/>
              </a:rPr>
              <a:t>(Cultuurhistorie)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Arial Rounded MT Bold" panose="020F0704030504030204" pitchFamily="34" charset="0"/>
            </a:endParaRPr>
          </a:p>
          <a:p>
            <a:r>
              <a:rPr lang="nl-NL" sz="2800" dirty="0">
                <a:latin typeface="Arial Rounded MT Bold" panose="020F07040305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>
              <a:latin typeface="Arial Rounded MT Bold" panose="020F07040305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3766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1492</TotalTime>
  <Words>234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Constantia</vt:lpstr>
      <vt:lpstr>Wingdings 2</vt:lpstr>
      <vt:lpstr>Stroom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Dorpsraadvergadering</dc:title>
  <dc:creator>Paul</dc:creator>
  <cp:lastModifiedBy>Paul Paulissen</cp:lastModifiedBy>
  <cp:revision>120</cp:revision>
  <cp:lastPrinted>2019-03-20T11:24:51Z</cp:lastPrinted>
  <dcterms:created xsi:type="dcterms:W3CDTF">2018-02-04T12:03:37Z</dcterms:created>
  <dcterms:modified xsi:type="dcterms:W3CDTF">2019-03-20T11:59:55Z</dcterms:modified>
</cp:coreProperties>
</file>